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"/>
  </p:notesMasterIdLst>
  <p:sldIdLst>
    <p:sldId id="261" r:id="rId2"/>
    <p:sldId id="260" r:id="rId3"/>
    <p:sldId id="262" r:id="rId4"/>
  </p:sldIdLst>
  <p:sldSz cx="32399288" cy="35999738"/>
  <p:notesSz cx="7099300" cy="102346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" userDrawn="1">
          <p15:clr>
            <a:srgbClr val="A4A3A4"/>
          </p15:clr>
        </p15:guide>
        <p15:guide id="2" pos="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8000"/>
    <a:srgbClr val="993300"/>
    <a:srgbClr val="CCFF66"/>
    <a:srgbClr val="CCFF99"/>
    <a:srgbClr val="003300"/>
    <a:srgbClr val="96969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 snapToGrid="0">
      <p:cViewPr>
        <p:scale>
          <a:sx n="30" d="100"/>
          <a:sy n="30" d="100"/>
        </p:scale>
        <p:origin x="332" y="-3572"/>
      </p:cViewPr>
      <p:guideLst>
        <p:guide orient="horz" pos="74"/>
        <p:guide pos="1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-100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DF8C25-99F4-445D-9742-9CD7C678DE00}" type="datetimeFigureOut">
              <a:rPr lang="pt-BR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95488" y="1279525"/>
            <a:ext cx="3108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134D10D-28B3-419D-999B-2B41CB991B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200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5891626"/>
            <a:ext cx="27539395" cy="1253324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8908198"/>
            <a:ext cx="24299466" cy="869160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27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63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916653"/>
            <a:ext cx="6986096" cy="3050811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916653"/>
            <a:ext cx="20553298" cy="3050811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720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13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8974945"/>
            <a:ext cx="27944386" cy="14974888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4091502"/>
            <a:ext cx="27944386" cy="7874940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401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9583264"/>
            <a:ext cx="13769697" cy="228415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9583264"/>
            <a:ext cx="13769697" cy="228415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845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916661"/>
            <a:ext cx="27944386" cy="695828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8824938"/>
            <a:ext cx="13706415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3149904"/>
            <a:ext cx="13706415" cy="19341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8824938"/>
            <a:ext cx="13773917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3149904"/>
            <a:ext cx="13773917" cy="19341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38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452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22/07/2025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94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9982"/>
            <a:ext cx="10449614" cy="839993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183304"/>
            <a:ext cx="16402140" cy="25583147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0799922"/>
            <a:ext cx="10449614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578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9982"/>
            <a:ext cx="10449614" cy="839993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183304"/>
            <a:ext cx="16402140" cy="25583147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0799922"/>
            <a:ext cx="10449614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456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916661"/>
            <a:ext cx="27944386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9583264"/>
            <a:ext cx="27944386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52CFD9-1B9B-4E7C-A52E-BC0F3C3DDF62}" type="datetimeFigureOut">
              <a:rPr lang="pt-BR" smtClean="0"/>
              <a:pPr>
                <a:defRPr/>
              </a:pPr>
              <a:t>22/07/2025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3366432"/>
            <a:ext cx="1093476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4F66A-0C72-4EB8-9FB3-0CDDBCDADB1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67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3.jpg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08671" y="6598855"/>
            <a:ext cx="26665084" cy="15175845"/>
          </a:xfrm>
          <a:prstGeom prst="rect">
            <a:avLst/>
          </a:prstGeom>
        </p:spPr>
        <p:txBody>
          <a:bodyPr wrap="square" lIns="67845" tIns="33921" rIns="67845" bIns="33921">
            <a:spAutoFit/>
          </a:bodyPr>
          <a:lstStyle/>
          <a:p>
            <a:pPr algn="ctr"/>
            <a:r>
              <a:rPr lang="pt-BR" sz="4400" b="1" u="sng" kern="0" dirty="0"/>
              <a:t>INSTRUÇÕES PARA ELABORAÇÃO DO POSTER </a:t>
            </a:r>
          </a:p>
          <a:p>
            <a:pPr algn="ctr"/>
            <a:r>
              <a:rPr lang="pt-BR" sz="3634" b="1" dirty="0">
                <a:ea typeface="Times New Roman" panose="02020603050405020304" pitchFamily="18" charset="0"/>
              </a:rPr>
              <a:t> </a:t>
            </a:r>
            <a:endParaRPr lang="pt-BR" sz="3634" dirty="0">
              <a:ea typeface="Times New Roman" panose="02020603050405020304" pitchFamily="18" charset="0"/>
            </a:endParaRPr>
          </a:p>
          <a:p>
            <a:pPr algn="ctr"/>
            <a:r>
              <a:rPr lang="pt-BR" sz="3634" b="1" dirty="0">
                <a:ea typeface="Times New Roman" panose="02020603050405020304" pitchFamily="18" charset="0"/>
              </a:rPr>
              <a:t> </a:t>
            </a:r>
            <a:endParaRPr lang="pt-BR" sz="3634" dirty="0">
              <a:ea typeface="Times New Roman" panose="02020603050405020304" pitchFamily="18" charset="0"/>
            </a:endParaRP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Cada autor disporá de uma área de 0,90 centímetro de largura por 1,0 metro de altura para expor o seu trabalho.</a:t>
            </a:r>
          </a:p>
          <a:p>
            <a:pPr indent="333557" algn="just"/>
            <a:endParaRPr lang="pt-BR" sz="4000" dirty="0">
              <a:latin typeface="+mj-lt"/>
              <a:ea typeface="Times New Roman" panose="02020603050405020304" pitchFamily="18" charset="0"/>
            </a:endParaRP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A informação contida por pôster deverá abranger os tópicos: INTRODUÇÃO, MATERIAL E MÉTODOS, RESULTADOS E CONCLUSÕES.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O Título deverá ser escrito no início do pôster, centralizado, com letras maiores que do texto normal, e logo abaixo conter o nome completo dos autores, sendo que o primeiro autor deve ser o aluno de iniciação, seguido o do supervisor na instituição de ensino (quando houver) ou do </a:t>
            </a:r>
            <a:r>
              <a:rPr lang="pt-BR" sz="4000" dirty="0" err="1">
                <a:latin typeface="+mj-lt"/>
                <a:ea typeface="Times New Roman" panose="02020603050405020304" pitchFamily="18" charset="0"/>
              </a:rPr>
              <a:t>co-orientador</a:t>
            </a:r>
            <a:r>
              <a:rPr lang="pt-BR" sz="4000" dirty="0">
                <a:latin typeface="+mj-lt"/>
                <a:ea typeface="Times New Roman" panose="02020603050405020304" pitchFamily="18" charset="0"/>
              </a:rPr>
              <a:t> e do orientador do IDR-Paraná.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Colocar a logomarca da instituição financiadora da bolsa e do IDR-Paraná. Se quiser pode colocar a logomarca da universidade do aluno.</a:t>
            </a:r>
          </a:p>
          <a:p>
            <a:pPr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Recomenda-se: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- Utilizar pouco texto, resumindo a informação ao mínimo necessário;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- Apresentar somente os resultados mais importantes, utilizando preferencialmente figuras (gráficos, tabelas, fotos).  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- Resumir o material e métodos, utilizando tópicos e esquemas.</a:t>
            </a:r>
          </a:p>
          <a:p>
            <a:pPr indent="333557" algn="just"/>
            <a:r>
              <a:rPr lang="pt-BR" sz="4000" dirty="0">
                <a:latin typeface="+mj-lt"/>
                <a:ea typeface="Times New Roman" panose="02020603050405020304" pitchFamily="18" charset="0"/>
              </a:rPr>
              <a:t>- Não é obrigatório colocar as referências bibliográficas, somente se tiverem sido citadas no pôster.</a:t>
            </a:r>
          </a:p>
          <a:p>
            <a:pPr marL="519201" indent="-519201" algn="just">
              <a:buFontTx/>
              <a:buChar char="-"/>
            </a:pPr>
            <a:r>
              <a:rPr lang="pt-BR" sz="4000" dirty="0">
                <a:latin typeface="+mj-lt"/>
                <a:ea typeface="Times New Roman" panose="02020603050405020304" pitchFamily="18" charset="0"/>
              </a:rPr>
              <a:t>Utilizar letras grandes (mínimo 25), de forma que se consiga ler com facilidade a 1 metro de distância ou mais.</a:t>
            </a:r>
          </a:p>
          <a:p>
            <a:pPr marL="519201" indent="-519201" algn="just">
              <a:buFontTx/>
              <a:buChar char="-"/>
            </a:pPr>
            <a:r>
              <a:rPr lang="pt-BR" sz="4000" dirty="0">
                <a:latin typeface="+mj-lt"/>
                <a:ea typeface="Times New Roman" panose="02020603050405020304" pitchFamily="18" charset="0"/>
              </a:rPr>
              <a:t>Evitar utilizar uma ilustração (foto, esquema) como fundo.</a:t>
            </a:r>
          </a:p>
          <a:p>
            <a:pPr indent="333557" algn="just"/>
            <a:endParaRPr lang="pt-BR" sz="3634" dirty="0">
              <a:latin typeface="+mj-lt"/>
              <a:ea typeface="Times New Roman" panose="02020603050405020304" pitchFamily="18" charset="0"/>
            </a:endParaRPr>
          </a:p>
          <a:p>
            <a:pPr indent="333557" algn="just"/>
            <a:endParaRPr lang="pt-BR" sz="3634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47" y="1228963"/>
            <a:ext cx="3358454" cy="2069954"/>
          </a:xfrm>
        </p:spPr>
      </p:pic>
      <p:sp>
        <p:nvSpPr>
          <p:cNvPr id="4" name="Retângulo: Cantos Arredondados 3"/>
          <p:cNvSpPr/>
          <p:nvPr/>
        </p:nvSpPr>
        <p:spPr>
          <a:xfrm>
            <a:off x="1002889" y="838711"/>
            <a:ext cx="30676645" cy="34383169"/>
          </a:xfrm>
          <a:prstGeom prst="roundRect">
            <a:avLst>
              <a:gd name="adj" fmla="val 3862"/>
            </a:avLst>
          </a:prstGeom>
          <a:noFill/>
          <a:ln w="161925">
            <a:gradFill flip="none" rotWithShape="1">
              <a:gsLst>
                <a:gs pos="100000">
                  <a:srgbClr val="339933"/>
                </a:gs>
                <a:gs pos="100000">
                  <a:srgbClr val="0070C0"/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graphicFrame>
        <p:nvGraphicFramePr>
          <p:cNvPr id="3076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325906"/>
              </p:ext>
            </p:extLst>
          </p:nvPr>
        </p:nvGraphicFramePr>
        <p:xfrm>
          <a:off x="2127945" y="31663313"/>
          <a:ext cx="29227125" cy="600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CorelDRAW" r:id="rId4" imgW="8311472" imgH="227023" progId="CorelDraw.Graphic.17">
                  <p:embed/>
                </p:oleObj>
              </mc:Choice>
              <mc:Fallback>
                <p:oleObj name="CorelDRAW" r:id="rId4" imgW="8311472" imgH="227023" progId="CorelDraw.Graphic.17">
                  <p:embed/>
                  <p:pic>
                    <p:nvPicPr>
                      <p:cNvPr id="0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945" y="31663313"/>
                        <a:ext cx="29227125" cy="600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010733"/>
              </p:ext>
            </p:extLst>
          </p:nvPr>
        </p:nvGraphicFramePr>
        <p:xfrm>
          <a:off x="2039645" y="3553463"/>
          <a:ext cx="29315426" cy="272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CorelDRAW" r:id="rId6" imgW="35490162" imgH="2699451" progId="CorelDraw.Graphic.17">
                  <p:embed/>
                </p:oleObj>
              </mc:Choice>
              <mc:Fallback>
                <p:oleObj name="CorelDRAW" r:id="rId6" imgW="35490162" imgH="2699451" progId="CorelDraw.Graphic.17">
                  <p:embed/>
                  <p:pic>
                    <p:nvPicPr>
                      <p:cNvPr id="0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645" y="3553463"/>
                        <a:ext cx="29315426" cy="2725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0" name="Imagem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4793" y="1907604"/>
            <a:ext cx="4410507" cy="12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CaixaDeTexto 10"/>
          <p:cNvSpPr txBox="1">
            <a:spLocks noChangeArrowheads="1"/>
          </p:cNvSpPr>
          <p:nvPr/>
        </p:nvSpPr>
        <p:spPr bwMode="auto">
          <a:xfrm>
            <a:off x="13272415" y="3638109"/>
            <a:ext cx="7502095" cy="265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16666" dirty="0">
                <a:solidFill>
                  <a:schemeClr val="bg1"/>
                </a:solidFill>
                <a:latin typeface="Arial" panose="020B0604020202020204" pitchFamily="34" charset="0"/>
                <a:ea typeface="Gotham Black" pitchFamily="50" charset="0"/>
                <a:cs typeface="Arial" panose="020B0604020202020204" pitchFamily="34" charset="0"/>
              </a:rPr>
              <a:t>Título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221" y="32478874"/>
            <a:ext cx="10691675" cy="229984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7664326" y="1436913"/>
            <a:ext cx="20821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anose="020E0502030303020204" pitchFamily="34" charset="0"/>
                <a:ea typeface="DejaVu Sans Condensed" panose="020B0606030804020204" pitchFamily="34" charset="0"/>
                <a:cs typeface="Arial" panose="020B0604020202020204" pitchFamily="34" charset="0"/>
              </a:rPr>
              <a:t>XXXIII </a:t>
            </a:r>
            <a:r>
              <a:rPr lang="pt-BR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anose="020E0502030303020204" pitchFamily="34" charset="0"/>
                <a:ea typeface="DejaVu Sans Condensed" panose="020B0606030804020204" pitchFamily="34" charset="0"/>
                <a:cs typeface="Arial" panose="020B0604020202020204" pitchFamily="34" charset="0"/>
              </a:rPr>
              <a:t>SEMINÁRIO DO PROGRAMA DE INICIAÇÃO CIENTÍFICA </a:t>
            </a:r>
          </a:p>
          <a:p>
            <a:pPr algn="ctr"/>
            <a:r>
              <a:rPr lang="pt-BR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anose="020E0502030303020204" pitchFamily="34" charset="0"/>
                <a:ea typeface="DejaVu Sans Condensed" panose="020B0606030804020204" pitchFamily="34" charset="0"/>
                <a:cs typeface="Arial" panose="020B0604020202020204" pitchFamily="34" charset="0"/>
              </a:rPr>
              <a:t>XV </a:t>
            </a:r>
            <a:r>
              <a:rPr lang="pt-BR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anose="020E0502030303020204" pitchFamily="34" charset="0"/>
                <a:ea typeface="DejaVu Sans Condensed" panose="020B0606030804020204" pitchFamily="34" charset="0"/>
                <a:cs typeface="Arial" panose="020B0604020202020204" pitchFamily="34" charset="0"/>
              </a:rPr>
              <a:t>SEMINÁRIO DO PROGRAMA DE INICIAÇÃO EM DESENVOLVIMENTO TECNOLÓGICO E INOVAÇÃO</a:t>
            </a:r>
          </a:p>
          <a:p>
            <a:pPr algn="ctr"/>
            <a:r>
              <a:rPr lang="pt-BR" sz="3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anose="020E0502030303020204" pitchFamily="34" charset="0"/>
                <a:ea typeface="DejaVu Sans Condensed" panose="020B0606030804020204" pitchFamily="34" charset="0"/>
                <a:cs typeface="Arial" panose="020B0604020202020204" pitchFamily="34" charset="0"/>
              </a:rPr>
              <a:t>III </a:t>
            </a:r>
            <a:r>
              <a:rPr lang="pt-BR" sz="3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ara" panose="020E0502030303020204" pitchFamily="34" charset="0"/>
                <a:ea typeface="DejaVu Sans Condensed" panose="020B0606030804020204" pitchFamily="34" charset="0"/>
                <a:cs typeface="Arial" panose="020B0604020202020204" pitchFamily="34" charset="0"/>
              </a:rPr>
              <a:t>SEMINÁRIO DO PROGRAMA DE INICIAÇÃO EM EXTENSÃO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0556443" y="32918548"/>
            <a:ext cx="3489080" cy="15264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3463"/>
          </a:p>
        </p:txBody>
      </p:sp>
      <p:sp>
        <p:nvSpPr>
          <p:cNvPr id="14" name="CaixaDeTexto 13"/>
          <p:cNvSpPr txBox="1"/>
          <p:nvPr/>
        </p:nvSpPr>
        <p:spPr>
          <a:xfrm>
            <a:off x="20774510" y="32781320"/>
            <a:ext cx="3052945" cy="1210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22" dirty="0"/>
              <a:t>Colocar aqui logo do financiador da bolsa: CNPq ou Fundação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392049" y="32918548"/>
            <a:ext cx="3489080" cy="15264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3463"/>
          </a:p>
        </p:txBody>
      </p:sp>
      <p:sp>
        <p:nvSpPr>
          <p:cNvPr id="16" name="CaixaDeTexto 15"/>
          <p:cNvSpPr txBox="1"/>
          <p:nvPr/>
        </p:nvSpPr>
        <p:spPr>
          <a:xfrm>
            <a:off x="16610117" y="32796331"/>
            <a:ext cx="3052945" cy="1583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22" dirty="0"/>
              <a:t>Colocar aqui logo da universidade ou outro que o orientador indicar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170844" y="6711383"/>
            <a:ext cx="160576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000" dirty="0">
                <a:latin typeface="Candara" panose="020E0502030303020204" pitchFamily="34" charset="0"/>
                <a:cs typeface="Arial" panose="020B0604020202020204" pitchFamily="34" charset="0"/>
              </a:rPr>
              <a:t>Nome do bolsista, </a:t>
            </a:r>
            <a:r>
              <a:rPr lang="pt-BR" sz="5000" dirty="0" err="1">
                <a:latin typeface="Candara" panose="020E0502030303020204" pitchFamily="34" charset="0"/>
                <a:cs typeface="Arial" panose="020B0604020202020204" pitchFamily="34" charset="0"/>
              </a:rPr>
              <a:t>coorientador</a:t>
            </a:r>
            <a:r>
              <a:rPr lang="pt-BR" sz="5000" dirty="0">
                <a:latin typeface="Candara" panose="020E0502030303020204" pitchFamily="34" charset="0"/>
                <a:cs typeface="Arial" panose="020B0604020202020204" pitchFamily="34" charset="0"/>
              </a:rPr>
              <a:t> (se houver) e orientador</a:t>
            </a:r>
          </a:p>
          <a:p>
            <a:pPr algn="ctr"/>
            <a:r>
              <a:rPr lang="pt-BR" sz="4000" dirty="0">
                <a:latin typeface="Candara" panose="020E0502030303020204" pitchFamily="34" charset="0"/>
                <a:cs typeface="Arial" panose="020B0604020202020204" pitchFamily="34" charset="0"/>
              </a:rPr>
              <a:t>Universidade do bolsista; área técnica do orientador e cidade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3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417" y="30036898"/>
            <a:ext cx="3351616" cy="153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4771980" y="21815440"/>
            <a:ext cx="2061462" cy="37030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Logos</a:t>
            </a:r>
            <a:r>
              <a:rPr lang="pt-BR" sz="23463" dirty="0"/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9895" y="27069232"/>
            <a:ext cx="4659980" cy="143477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9884" y="29454168"/>
            <a:ext cx="3539922" cy="226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2034</TotalTime>
  <Words>76</Words>
  <Application>Microsoft Office PowerPoint</Application>
  <PresentationFormat>Personalizar</PresentationFormat>
  <Paragraphs>28</Paragraphs>
  <Slides>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Candara</vt:lpstr>
      <vt:lpstr>DejaVu Sans Condensed</vt:lpstr>
      <vt:lpstr>Gotham Black</vt:lpstr>
      <vt:lpstr>Times New Roman</vt:lpstr>
      <vt:lpstr>Tema do Office</vt:lpstr>
      <vt:lpstr>CorelDRAW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Celso Daniel Seratto</dc:creator>
  <cp:lastModifiedBy>Conta da Microsoft</cp:lastModifiedBy>
  <cp:revision>217</cp:revision>
  <cp:lastPrinted>2019-05-27T12:05:59Z</cp:lastPrinted>
  <dcterms:created xsi:type="dcterms:W3CDTF">2019-05-02T12:56:11Z</dcterms:created>
  <dcterms:modified xsi:type="dcterms:W3CDTF">2025-07-22T11:39:21Z</dcterms:modified>
</cp:coreProperties>
</file>